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102475" cy="102330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4F30FC-0E12-DC27-ED1C-8157BDFD7BB3}" name="Frederik Bille" initials="FB" userId="S::fb@jh-revision.dk::bff4ec04-24a4-4ecf-a07b-2119431f4a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A7618-DC71-4B2D-869D-FA0CF51B6740}" v="5" dt="2021-11-15T07:31:37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4F0BD-C76A-4541-B071-D24A4209D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556ECC6-4E0E-463A-B13E-7162CDF35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FB858C-4F8A-4EAC-A8E8-CC96EFFD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DAD6-8240-4590-A8E5-F74600697947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FC0925-FB56-4563-8484-024D7C13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8AEDED-96DD-4D42-8FAC-1FFDE4AA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327A-EBAB-47DB-8898-FA9B72FBEE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407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AC242-8484-429E-B761-E910B241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E3D68A2-EB2D-4974-8583-4A3B06CF1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B4F5D5-D1E8-4B0D-9AFC-0B1C8010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DAD6-8240-4590-A8E5-F74600697947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7A6008-7ADE-49C4-A1D3-E0D2FB25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6CF735-E07A-4322-9809-6913B39C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327A-EBAB-47DB-8898-FA9B72FBEE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356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B30F178-FC10-45EA-BABC-D3A49E8F8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F281589-11C5-4966-A703-AB75BE001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379F53-5E50-4016-A405-3B5E58CA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DAD6-8240-4590-A8E5-F74600697947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6B6456-EC27-4D29-B927-1AFD4C5D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A4AD26-3D33-4309-AA04-9EC01B97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327A-EBAB-47DB-8898-FA9B72FBEE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63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C595F-69D5-4AA2-84EE-FEABE841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CF13BC-2D7F-4F60-8901-088CF6EAC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07796A-8F2B-4E6D-9E83-1BCA5E67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DAD6-8240-4590-A8E5-F74600697947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FE779D-2CEE-4F29-8CF4-99A1B31B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4C3783D-5870-4211-8ADF-E865D3A8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327A-EBAB-47DB-8898-FA9B72FBEE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831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57B7A-D128-45EB-B383-29042CC0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2CBC79-A680-4918-9B4E-FD660AC82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8520BD-34DF-4A46-B82F-1B77D961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DAD6-8240-4590-A8E5-F74600697947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E6ED31-9B55-4D6C-A961-81C6B3CE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6E8C4D-5E02-4DC1-AA5A-F63E7010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327A-EBAB-47DB-8898-FA9B72FBEE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296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FAB6F-71A1-47CD-8E54-CA966D50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3281DC-FC74-4E2A-98BC-7C6F3AAE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BB67028-7DE1-4827-A9C2-BF1155345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C532798-BCD5-4467-8182-E13E4817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DAD6-8240-4590-A8E5-F74600697947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AE74472-7F9E-49F7-B794-E5F309A0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D32569F-710E-4891-B197-72EE4E94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327A-EBAB-47DB-8898-FA9B72FBEE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50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5C051-E5E3-4099-8165-805EA864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41EE0B8-024C-4A52-8D95-AAC72E7C4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D203129-8F94-424F-8098-9728C069E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EAA5087-0228-46BB-BDAF-CA6803803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AB84059-74F7-4473-A3AC-B525943D9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143F25C-CB78-4548-B076-9C9346C1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DAD6-8240-4590-A8E5-F74600697947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30A25DC-2F6D-4EE0-A841-20BF60FC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FD648E6-78AF-494C-A8D3-3307E988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327A-EBAB-47DB-8898-FA9B72FBEE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319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FB99C-F402-4718-A5BD-57391C5E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B8FA3C-FE9D-4CB3-9664-C526499D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DAD6-8240-4590-A8E5-F74600697947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FEF030E-AC15-4EF7-8D92-DBAE7F60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48F5E7-8341-4F6D-A8D4-427A1914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327A-EBAB-47DB-8898-FA9B72FBEE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234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C13836-EA64-4C93-BFB0-41B4CEA0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DAD6-8240-4590-A8E5-F74600697947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42929F4-BA66-4672-96E9-13D20DBD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3F211B1-87A5-4040-B3BC-32079E3B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327A-EBAB-47DB-8898-FA9B72FBEE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90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E5929-29FF-4342-A946-B4F582F2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2A8BD9-AE61-4EB6-93F6-CB58AE75F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5C4582E-E140-43BD-BA05-600C35125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1E9D422-EB04-487B-9060-012A4B65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DAD6-8240-4590-A8E5-F74600697947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3D55A2-231F-4121-8843-5624706D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7E153B-BF8A-4F49-86D8-A069796A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327A-EBAB-47DB-8898-FA9B72FBEE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289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3795-2628-4855-8838-EE5BAE33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35C8AB5-A92D-4DBF-91AC-351686D5E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E95DCD-B144-4455-8936-398B008DE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2B7C9E5-CC0D-4A2B-8FFF-207F5E42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DAD6-8240-4590-A8E5-F74600697947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142A74D-881E-42E6-93E1-5142158E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56D48-55A0-425F-89A1-912DCB55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327A-EBAB-47DB-8898-FA9B72FBEE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392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B3963AE-BF22-42C6-85BC-0A2475C3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C076F5-937D-43BC-918E-074E0F7B1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34F6574-9BDE-4F9B-BD95-4EDFC1B47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DAD6-8240-4590-A8E5-F74600697947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94E6B8-89BB-43D9-9FF8-2CDD44DBF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2D4203-D6D0-446D-A6D2-8FFDDFD81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327A-EBAB-47DB-8898-FA9B72FBEE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547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5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AD9F51-7FB1-48A1-A756-2A88489F7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01453"/>
            <a:ext cx="10909640" cy="1065836"/>
          </a:xfrm>
        </p:spPr>
        <p:txBody>
          <a:bodyPr anchor="ctr">
            <a:normAutofit/>
          </a:bodyPr>
          <a:lstStyle/>
          <a:p>
            <a:r>
              <a:rPr lang="da-DK" sz="6600"/>
              <a:t>Short </a:t>
            </a:r>
            <a:r>
              <a:rPr lang="en-US" sz="6600"/>
              <a:t>presentation</a:t>
            </a:r>
            <a:endParaRPr lang="da-DK" sz="660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80DCF3C-6C3F-4CE1-8ADB-391877601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47503"/>
            <a:ext cx="10909643" cy="552659"/>
          </a:xfrm>
        </p:spPr>
        <p:txBody>
          <a:bodyPr anchor="ctr">
            <a:normAutofit/>
          </a:bodyPr>
          <a:lstStyle/>
          <a:p>
            <a:r>
              <a:rPr lang="en-US"/>
              <a:t>Clarkson Hyde Global conference 2021 in Malta</a:t>
            </a:r>
          </a:p>
        </p:txBody>
      </p:sp>
      <p:pic>
        <p:nvPicPr>
          <p:cNvPr id="6" name="Billede 5" descr="Et billede, der indeholder bygning, udendørs, himmel, hus&#10;&#10;Automatisk genereret beskrivelse">
            <a:extLst>
              <a:ext uri="{FF2B5EF4-FFF2-40B4-BE49-F238E27FC236}">
                <a16:creationId xmlns:a16="http://schemas.microsoft.com/office/drawing/2014/main" id="{5BFB5E05-6465-49D9-990E-2E3F13C09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93901"/>
            <a:ext cx="5614416" cy="3747622"/>
          </a:xfrm>
          <a:prstGeom prst="rect">
            <a:avLst/>
          </a:prstGeom>
        </p:spPr>
      </p:pic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CD86FB6-0523-4196-BE69-276FB86C5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1748379"/>
            <a:ext cx="5614416" cy="1038666"/>
          </a:xfrm>
          <a:prstGeom prst="rect">
            <a:avLst/>
          </a:prstGeom>
        </p:spPr>
      </p:pic>
      <p:sp>
        <p:nvSpPr>
          <p:cNvPr id="3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0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414BC6-791C-4EC0-9D20-A6F26209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JH Revision in short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7902FF75-99B1-450E-9FCC-FFC5D9EC5E59}"/>
              </a:ext>
            </a:extLst>
          </p:cNvPr>
          <p:cNvSpPr txBox="1">
            <a:spLocks/>
          </p:cNvSpPr>
          <p:nvPr/>
        </p:nvSpPr>
        <p:spPr>
          <a:xfrm>
            <a:off x="838201" y="2482589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22 employees including 4 owners</a:t>
            </a:r>
          </a:p>
          <a:p>
            <a:endParaRPr lang="en-US" sz="1400" dirty="0"/>
          </a:p>
          <a:p>
            <a:r>
              <a:rPr lang="en-US" sz="1400" dirty="0"/>
              <a:t>Located in Copenhagen (Capital of Denmark)</a:t>
            </a:r>
          </a:p>
          <a:p>
            <a:endParaRPr lang="en-US" sz="1400" dirty="0"/>
          </a:p>
          <a:p>
            <a:r>
              <a:rPr lang="en-US" sz="1400" dirty="0"/>
              <a:t>Assist in audit, accounting and tax primarily to owner-managed companies and secondary to Danish subsidiaries of foreign owned-companies.</a:t>
            </a:r>
          </a:p>
          <a:p>
            <a:endParaRPr lang="en-US" sz="1400" dirty="0"/>
          </a:p>
          <a:p>
            <a:r>
              <a:rPr lang="en-US" sz="1400" dirty="0"/>
              <a:t>Part-owner of specialized tax and VAT advising company (15 employees)</a:t>
            </a:r>
          </a:p>
          <a:p>
            <a:endParaRPr lang="en-US" sz="1400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BB71A5F-CE5D-40A5-B0BD-A93385974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931" r="-1" b="6649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3436AD8-29A0-43F4-A3E6-A8AE5BEE7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7" r="26793" b="-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940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380B84-55B8-4D2A-8873-B6255833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History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549159-6A22-4B3A-A0C3-0AE5660B1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JH Revision was established on 1 July 1991, when state-authorized public accountant Jan Hansen opened his own office in Taastrup, Copenhagen. At that time, the company consisted of 4 employees including Jan Hansen himself.</a:t>
            </a:r>
          </a:p>
          <a:p>
            <a:endParaRPr lang="en-US" sz="2200"/>
          </a:p>
          <a:p>
            <a:r>
              <a:rPr lang="en-US" sz="2200"/>
              <a:t>Since 1991, the company has had a steady growth with a more rapid growth the last five years (50%).</a:t>
            </a:r>
          </a:p>
          <a:p>
            <a:endParaRPr lang="en-US" sz="2200"/>
          </a:p>
          <a:p>
            <a:r>
              <a:rPr lang="en-US" sz="2200"/>
              <a:t>On 1 January 2020 a generational change was finalized and now the company is owned and run by 4 partners.</a:t>
            </a:r>
          </a:p>
          <a:p>
            <a:r>
              <a:rPr lang="en-US" sz="2200"/>
              <a:t>Pictures of our office and employees can be seen on jh-revison.dk (in Danish)</a:t>
            </a:r>
          </a:p>
          <a:p>
            <a:endParaRPr lang="da-DK" sz="2200"/>
          </a:p>
        </p:txBody>
      </p:sp>
    </p:spTree>
    <p:extLst>
      <p:ext uri="{BB962C8B-B14F-4D97-AF65-F5344CB8AC3E}">
        <p14:creationId xmlns:p14="http://schemas.microsoft.com/office/powerpoint/2010/main" val="286322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5BC371-A142-4D87-BD31-0F12ED0E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The Danish auditmarked 1/2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DFC652-3F4F-421F-BDD6-353848FE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Around 300.000 business and a </a:t>
            </a:r>
            <a:r>
              <a:rPr lang="en-US" sz="2200" dirty="0" err="1"/>
              <a:t>workingforce</a:t>
            </a:r>
            <a:r>
              <a:rPr lang="en-US" sz="2200" dirty="0"/>
              <a:t> of 2.5 million people</a:t>
            </a:r>
          </a:p>
          <a:p>
            <a:r>
              <a:rPr lang="en-US" sz="2200" dirty="0"/>
              <a:t>More than 211,800 small and medium-sized private companies in Denmark, employing almost 764,000 people. In comparison, there are only 449 large companies with 250+ employees, which together employ 404,000 full-time employees. </a:t>
            </a:r>
          </a:p>
          <a:p>
            <a:r>
              <a:rPr lang="en-US" sz="2200" dirty="0"/>
              <a:t>All limited companies in Denmark who exceeds 2 of the following 3 is obliged to have the annual account audited:</a:t>
            </a:r>
          </a:p>
          <a:p>
            <a:pPr lvl="1"/>
            <a:r>
              <a:rPr lang="en-US" sz="2200" dirty="0"/>
              <a:t>Turnover of more than 1 </a:t>
            </a:r>
            <a:r>
              <a:rPr lang="en-US" sz="2200" dirty="0" err="1"/>
              <a:t>mio</a:t>
            </a:r>
            <a:r>
              <a:rPr lang="en-US" sz="2200" dirty="0"/>
              <a:t> Euro</a:t>
            </a:r>
          </a:p>
          <a:p>
            <a:pPr lvl="1"/>
            <a:r>
              <a:rPr lang="en-US" sz="2200" dirty="0"/>
              <a:t>Total assets of more than 0.5 </a:t>
            </a:r>
            <a:r>
              <a:rPr lang="en-US" sz="2200" dirty="0" err="1"/>
              <a:t>mio</a:t>
            </a:r>
            <a:r>
              <a:rPr lang="en-US" sz="2200" dirty="0"/>
              <a:t> Euro</a:t>
            </a:r>
          </a:p>
          <a:p>
            <a:pPr lvl="1"/>
            <a:r>
              <a:rPr lang="en-US" sz="2200" dirty="0"/>
              <a:t>12 or more employees</a:t>
            </a:r>
          </a:p>
        </p:txBody>
      </p:sp>
    </p:spTree>
    <p:extLst>
      <p:ext uri="{BB962C8B-B14F-4D97-AF65-F5344CB8AC3E}">
        <p14:creationId xmlns:p14="http://schemas.microsoft.com/office/powerpoint/2010/main" val="231410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31DAA0-7A81-463E-A899-262AC2D2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The Danish auditmarked 2/2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004402-36EC-4127-9289-91A201D8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/>
              <a:t>Expected new rules from 1/1 2022 to prevent fraud and tax evasion</a:t>
            </a:r>
          </a:p>
          <a:p>
            <a:r>
              <a:rPr lang="en-US" sz="2200" dirty="0"/>
              <a:t>All limited companies with a turnover between 0.55 and 1 </a:t>
            </a:r>
            <a:r>
              <a:rPr lang="en-US" sz="2200" dirty="0" err="1"/>
              <a:t>mio</a:t>
            </a:r>
            <a:r>
              <a:rPr lang="en-US" sz="2200" dirty="0"/>
              <a:t>. Euro is obliged to use a certified auditor (ordinary audit or 4410 statement) within 11 line of industries </a:t>
            </a:r>
            <a:r>
              <a:rPr lang="en-US" sz="2200" dirty="0" err="1"/>
              <a:t>e.g</a:t>
            </a:r>
            <a:r>
              <a:rPr lang="en-US" sz="2200" dirty="0"/>
              <a:t> transport, all sorts of dining (restaurants and </a:t>
            </a:r>
            <a:r>
              <a:rPr lang="en-US" sz="2200" dirty="0" err="1"/>
              <a:t>fastfood</a:t>
            </a:r>
            <a:r>
              <a:rPr lang="en-US" sz="2200" dirty="0"/>
              <a:t> and so on), pubs and nightclubs</a:t>
            </a:r>
          </a:p>
          <a:p>
            <a:r>
              <a:rPr lang="en-US" sz="2200" dirty="0"/>
              <a:t>All limited companies with total assets of more than 6.7 </a:t>
            </a:r>
            <a:r>
              <a:rPr lang="en-US" sz="2200" dirty="0" err="1"/>
              <a:t>mio</a:t>
            </a:r>
            <a:r>
              <a:rPr lang="en-US" sz="2200" dirty="0"/>
              <a:t> Euro is obliged to have their annual account audited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58868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337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Short presentation</vt:lpstr>
      <vt:lpstr>JH Revision in short</vt:lpstr>
      <vt:lpstr>History</vt:lpstr>
      <vt:lpstr>The Danish auditmarked 1/2</vt:lpstr>
      <vt:lpstr>The Danish auditmarked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Frederik Bille</dc:creator>
  <cp:lastModifiedBy>Carly Haines</cp:lastModifiedBy>
  <cp:revision>1</cp:revision>
  <cp:lastPrinted>2021-11-15T07:32:09Z</cp:lastPrinted>
  <dcterms:created xsi:type="dcterms:W3CDTF">2021-11-09T09:09:45Z</dcterms:created>
  <dcterms:modified xsi:type="dcterms:W3CDTF">2021-11-15T09:05:25Z</dcterms:modified>
</cp:coreProperties>
</file>